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sldIdLst>
    <p:sldId id="256" r:id="rId2"/>
    <p:sldId id="257" r:id="rId3"/>
    <p:sldId id="258" r:id="rId4"/>
    <p:sldId id="262" r:id="rId5"/>
    <p:sldId id="263" r:id="rId6"/>
    <p:sldId id="260" r:id="rId7"/>
    <p:sldId id="265" r:id="rId8"/>
    <p:sldId id="259" r:id="rId9"/>
    <p:sldId id="261" r:id="rId10"/>
    <p:sldId id="266" r:id="rId11"/>
    <p:sldId id="264" r:id="rId12"/>
    <p:sldId id="267" r:id="rId13"/>
    <p:sldId id="268" r:id="rId14"/>
    <p:sldId id="269" r:id="rId15"/>
    <p:sldId id="270" r:id="rId16"/>
    <p:sldId id="271" r:id="rId17"/>
    <p:sldId id="272" r:id="rId18"/>
    <p:sldId id="275" r:id="rId19"/>
    <p:sldId id="274" r:id="rId20"/>
    <p:sldId id="276" r:id="rId21"/>
    <p:sldId id="273"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05" autoAdjust="0"/>
  </p:normalViewPr>
  <p:slideViewPr>
    <p:cSldViewPr snapToGrid="0" snapToObjects="1">
      <p:cViewPr varScale="1">
        <p:scale>
          <a:sx n="135" d="100"/>
          <a:sy n="135" d="100"/>
        </p:scale>
        <p:origin x="-2496" y="-104"/>
      </p:cViewPr>
      <p:guideLst>
        <p:guide orient="horz" pos="2160"/>
        <p:guide pos="2880"/>
      </p:guideLst>
    </p:cSldViewPr>
  </p:slideViewPr>
  <p:outlineViewPr>
    <p:cViewPr>
      <p:scale>
        <a:sx n="33" d="100"/>
        <a:sy n="33" d="100"/>
      </p:scale>
      <p:origin x="0" y="131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92BAA-759D-BC48-9904-A3082673430F}" type="datetimeFigureOut">
              <a:rPr lang="es-ES" smtClean="0"/>
              <a:t>19/2/15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F4201-5CF3-BC41-AB4D-DBAE3EC444E2}" type="slidenum">
              <a:rPr lang="es-ES" smtClean="0"/>
              <a:t>‹Nr.›</a:t>
            </a:fld>
            <a:endParaRPr lang="es-ES"/>
          </a:p>
        </p:txBody>
      </p:sp>
    </p:spTree>
    <p:extLst>
      <p:ext uri="{BB962C8B-B14F-4D97-AF65-F5344CB8AC3E}">
        <p14:creationId xmlns:p14="http://schemas.microsoft.com/office/powerpoint/2010/main" val="3127290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FFF4201-5CF3-BC41-AB4D-DBAE3EC444E2}" type="slidenum">
              <a:rPr lang="es-ES" smtClean="0"/>
              <a:t>11</a:t>
            </a:fld>
            <a:endParaRPr lang="es-ES"/>
          </a:p>
        </p:txBody>
      </p:sp>
    </p:spTree>
    <p:extLst>
      <p:ext uri="{BB962C8B-B14F-4D97-AF65-F5344CB8AC3E}">
        <p14:creationId xmlns:p14="http://schemas.microsoft.com/office/powerpoint/2010/main" val="72960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01F9CA3-105E-4857-9057-6DB6197DA786}" type="datetimeFigureOut">
              <a:rPr lang="en-US" smtClean="0"/>
              <a:t>19/2/15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F5CE407-6216-4202-80E4-A30DC2F709B2}" type="slidenum">
              <a:rPr lang="en-US" smtClean="0"/>
              <a:t>‹Nr.›</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_tradnl" smtClean="0"/>
              <a:t>Clic para editar título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nchor="ct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
        <p:nvSpPr>
          <p:cNvPr id="11" name="Title 10"/>
          <p:cNvSpPr>
            <a:spLocks noGrp="1"/>
          </p:cNvSpPr>
          <p:nvPr>
            <p:ph type="title"/>
          </p:nvPr>
        </p:nvSpPr>
        <p:spPr/>
        <p:txBody>
          <a:bodyPr/>
          <a:lstStyle/>
          <a:p>
            <a:r>
              <a:rPr lang="es-ES_tradnl" smtClean="0"/>
              <a:t>Clic para editar título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_tradnl" smtClean="0"/>
              <a:t>Clic para editar título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B01F9CA3-105E-4857-9057-6DB6197DA786}" type="datetimeFigureOut">
              <a:rPr lang="en-US" smtClean="0"/>
              <a:t>19/2/15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1F9CA3-105E-4857-9057-6DB6197DA786}" type="datetimeFigureOut">
              <a:rPr lang="en-US" smtClean="0"/>
              <a:t>19/2/15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‹Nr.›</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s-ES_tradnl" smtClean="0"/>
              <a:t>Clic para editar título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B01F9CA3-105E-4857-9057-6DB6197DA786}" type="datetimeFigureOut">
              <a:rPr lang="en-US" smtClean="0"/>
              <a:t>19/2/15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‹Nr.›</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B01F9CA3-105E-4857-9057-6DB6197DA786}" type="datetimeFigureOut">
              <a:rPr lang="en-US" smtClean="0"/>
              <a:t>19/2/15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‹Nr.›</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19/2/15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_tradnl" smtClean="0"/>
              <a:t>Clic para editar título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B01F9CA3-105E-4857-9057-6DB6197DA786}" type="datetimeFigureOut">
              <a:rPr lang="en-US" smtClean="0"/>
              <a:t>19/2/15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_tradnl" smtClean="0"/>
              <a:t>Clic para editar título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B01F9CA3-105E-4857-9057-6DB6197DA786}" type="datetimeFigureOut">
              <a:rPr lang="en-US" smtClean="0"/>
              <a:t>19/2/15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_tradnl" smtClean="0"/>
              <a:t>Clic para editar título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01F9CA3-105E-4857-9057-6DB6197DA786}" type="datetimeFigureOut">
              <a:rPr lang="en-US" smtClean="0"/>
              <a:t>19/2/15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F5CE407-6216-4202-80E4-A30DC2F709B2}"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2128172"/>
            <a:ext cx="8042276" cy="1336956"/>
          </a:xfrm>
        </p:spPr>
        <p:txBody>
          <a:bodyPr/>
          <a:lstStyle/>
          <a:p>
            <a:r>
              <a:rPr lang="es-ES" sz="3600" b="1" dirty="0" smtClean="0"/>
              <a:t>UN PASEO POR LA HISTORIA DE LA MEDICINA</a:t>
            </a:r>
            <a:endParaRPr lang="es-ES" sz="3600" b="1" dirty="0"/>
          </a:p>
        </p:txBody>
      </p:sp>
    </p:spTree>
    <p:extLst>
      <p:ext uri="{BB962C8B-B14F-4D97-AF65-F5344CB8AC3E}">
        <p14:creationId xmlns:p14="http://schemas.microsoft.com/office/powerpoint/2010/main" val="2402489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4294967295"/>
          </p:nvPr>
        </p:nvSpPr>
        <p:spPr>
          <a:xfrm>
            <a:off x="817825" y="1758399"/>
            <a:ext cx="7747000" cy="3495152"/>
          </a:xfrm>
        </p:spPr>
        <p:txBody>
          <a:bodyPr>
            <a:normAutofit fontScale="92500" lnSpcReduction="20000"/>
          </a:bodyPr>
          <a:lstStyle/>
          <a:p>
            <a:pPr marL="0" indent="0" algn="just">
              <a:buNone/>
            </a:pPr>
            <a:r>
              <a:rPr lang="es-ES" sz="2000" i="1" dirty="0" smtClean="0">
                <a:solidFill>
                  <a:srgbClr val="895D1D"/>
                </a:solidFill>
              </a:rPr>
              <a:t>Abre con su gran cuchillo el vientre en una longitud de 15 cm. La sangre chorrea y entonces vierte manteca hirviendo sobre la herida para contener la hemorragia. Introduce su mano en el vientre y coge un tejido blancuzco. Es el estómago cortado por la punza de la lanza. El ayudante mantiene unido los labios de la herida. El curandero le hace una señal al otro ayudante, el cual de una botella de cuello largo saca termitas por medio de una pajuela hueca. Son hormigas grandes con mandíbulas que se abren como tenazas.</a:t>
            </a:r>
          </a:p>
          <a:p>
            <a:pPr marL="0" indent="0" algn="just">
              <a:buNone/>
            </a:pPr>
            <a:endParaRPr lang="es-ES" sz="2000" i="1" dirty="0">
              <a:solidFill>
                <a:srgbClr val="895D1D"/>
              </a:solidFill>
            </a:endParaRPr>
          </a:p>
          <a:p>
            <a:pPr marL="0" indent="0" algn="just">
              <a:buNone/>
            </a:pPr>
            <a:endParaRPr lang="es-ES" sz="2000" i="1" dirty="0" smtClean="0">
              <a:solidFill>
                <a:srgbClr val="895D1D"/>
              </a:solidFill>
            </a:endParaRPr>
          </a:p>
          <a:p>
            <a:pPr marL="0" indent="0" algn="just">
              <a:buNone/>
            </a:pPr>
            <a:endParaRPr lang="es-ES" sz="2000" i="1" dirty="0">
              <a:solidFill>
                <a:srgbClr val="895D1D"/>
              </a:solidFill>
            </a:endParaRPr>
          </a:p>
          <a:p>
            <a:pPr marL="0" indent="0" algn="just">
              <a:buNone/>
            </a:pPr>
            <a:r>
              <a:rPr lang="es-ES" sz="2000" i="1" dirty="0">
                <a:solidFill>
                  <a:srgbClr val="895D1D"/>
                </a:solidFill>
              </a:rPr>
              <a:t>	</a:t>
            </a:r>
            <a:r>
              <a:rPr lang="es-ES" sz="2000" i="1" dirty="0" smtClean="0">
                <a:solidFill>
                  <a:srgbClr val="895D1D"/>
                </a:solidFill>
              </a:rPr>
              <a:t>			</a:t>
            </a:r>
            <a:r>
              <a:rPr lang="es-ES" sz="1100" i="1" dirty="0" smtClean="0">
                <a:solidFill>
                  <a:schemeClr val="tx2"/>
                </a:solidFill>
              </a:rPr>
              <a:t>( </a:t>
            </a:r>
            <a:r>
              <a:rPr lang="es-ES" sz="1100" i="1" dirty="0">
                <a:solidFill>
                  <a:schemeClr val="tx2"/>
                </a:solidFill>
              </a:rPr>
              <a:t>Pasaje de Les </a:t>
            </a:r>
            <a:r>
              <a:rPr lang="es-ES" sz="1100" i="1" dirty="0" err="1">
                <a:solidFill>
                  <a:schemeClr val="tx2"/>
                </a:solidFill>
              </a:rPr>
              <a:t>secrets</a:t>
            </a:r>
            <a:r>
              <a:rPr lang="es-ES" sz="1100" i="1" dirty="0">
                <a:solidFill>
                  <a:schemeClr val="tx2"/>
                </a:solidFill>
              </a:rPr>
              <a:t> de la </a:t>
            </a:r>
            <a:r>
              <a:rPr lang="es-ES" sz="1100" i="1" dirty="0" err="1">
                <a:solidFill>
                  <a:schemeClr val="tx2"/>
                </a:solidFill>
              </a:rPr>
              <a:t>Mer</a:t>
            </a:r>
            <a:r>
              <a:rPr lang="es-ES" sz="1100" i="1" dirty="0">
                <a:solidFill>
                  <a:schemeClr val="tx2"/>
                </a:solidFill>
              </a:rPr>
              <a:t> Rouge de </a:t>
            </a:r>
            <a:r>
              <a:rPr lang="es-ES" sz="1100" i="1" dirty="0" err="1">
                <a:solidFill>
                  <a:schemeClr val="tx2"/>
                </a:solidFill>
              </a:rPr>
              <a:t>Monfroid</a:t>
            </a:r>
            <a:r>
              <a:rPr lang="es-ES" sz="1100" i="1" dirty="0">
                <a:solidFill>
                  <a:schemeClr val="tx2"/>
                </a:solidFill>
              </a:rPr>
              <a:t> )</a:t>
            </a:r>
          </a:p>
          <a:p>
            <a:pPr marL="0" indent="0" algn="just">
              <a:buNone/>
            </a:pPr>
            <a:r>
              <a:rPr lang="es-ES" sz="2000" i="1" dirty="0" smtClean="0">
                <a:solidFill>
                  <a:srgbClr val="895D1D"/>
                </a:solidFill>
              </a:rPr>
              <a:t>		</a:t>
            </a:r>
          </a:p>
          <a:p>
            <a:pPr marL="0" indent="0" algn="just">
              <a:buNone/>
            </a:pPr>
            <a:endParaRPr lang="es-ES" sz="2000" i="1" dirty="0">
              <a:solidFill>
                <a:srgbClr val="895D1D"/>
              </a:solidFill>
            </a:endParaRPr>
          </a:p>
        </p:txBody>
      </p:sp>
    </p:spTree>
    <p:extLst>
      <p:ext uri="{BB962C8B-B14F-4D97-AF65-F5344CB8AC3E}">
        <p14:creationId xmlns:p14="http://schemas.microsoft.com/office/powerpoint/2010/main" val="1039610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ermita-del-soldado-148673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94" y="3050137"/>
            <a:ext cx="4175716" cy="2878115"/>
          </a:xfrm>
          <a:prstGeom prst="rect">
            <a:avLst/>
          </a:prstGeom>
        </p:spPr>
      </p:pic>
      <p:pic>
        <p:nvPicPr>
          <p:cNvPr id="3" name="Imagen 2" descr="GRAPA QUIRURGIC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3047" y="3050138"/>
            <a:ext cx="4550953" cy="2878115"/>
          </a:xfrm>
          <a:prstGeom prst="rect">
            <a:avLst/>
          </a:prstGeom>
        </p:spPr>
      </p:pic>
      <p:sp>
        <p:nvSpPr>
          <p:cNvPr id="8" name="Marcador de contenido 7"/>
          <p:cNvSpPr>
            <a:spLocks noGrp="1"/>
          </p:cNvSpPr>
          <p:nvPr>
            <p:ph sz="quarter" idx="4294967295"/>
          </p:nvPr>
        </p:nvSpPr>
        <p:spPr>
          <a:xfrm>
            <a:off x="4725988" y="2239963"/>
            <a:ext cx="4418012" cy="3876675"/>
          </a:xfrm>
        </p:spPr>
        <p:txBody>
          <a:bodyPr/>
          <a:lstStyle/>
          <a:p>
            <a:r>
              <a:rPr lang="es-ES" b="1" dirty="0" smtClean="0">
                <a:solidFill>
                  <a:srgbClr val="895D1D"/>
                </a:solidFill>
              </a:rPr>
              <a:t>Grapas</a:t>
            </a:r>
            <a:endParaRPr lang="es-ES" b="1" dirty="0">
              <a:solidFill>
                <a:srgbClr val="895D1D"/>
              </a:solidFill>
            </a:endParaRPr>
          </a:p>
        </p:txBody>
      </p:sp>
      <p:sp>
        <p:nvSpPr>
          <p:cNvPr id="7" name="Marcador de contenido 6"/>
          <p:cNvSpPr>
            <a:spLocks noGrp="1"/>
          </p:cNvSpPr>
          <p:nvPr>
            <p:ph idx="4294967295"/>
          </p:nvPr>
        </p:nvSpPr>
        <p:spPr>
          <a:xfrm>
            <a:off x="0" y="2247900"/>
            <a:ext cx="7747000" cy="3878263"/>
          </a:xfrm>
        </p:spPr>
        <p:txBody>
          <a:bodyPr/>
          <a:lstStyle/>
          <a:p>
            <a:r>
              <a:rPr lang="es-ES" b="1" dirty="0" smtClean="0">
                <a:solidFill>
                  <a:srgbClr val="895D1D"/>
                </a:solidFill>
              </a:rPr>
              <a:t>Termitas.</a:t>
            </a:r>
            <a:endParaRPr lang="es-ES" b="1" dirty="0">
              <a:solidFill>
                <a:srgbClr val="895D1D"/>
              </a:solidFill>
            </a:endParaRPr>
          </a:p>
        </p:txBody>
      </p:sp>
      <p:sp>
        <p:nvSpPr>
          <p:cNvPr id="10" name="Rectángulo 9"/>
          <p:cNvSpPr/>
          <p:nvPr/>
        </p:nvSpPr>
        <p:spPr>
          <a:xfrm>
            <a:off x="346374" y="288657"/>
            <a:ext cx="8082030" cy="1477328"/>
          </a:xfrm>
          <a:prstGeom prst="rect">
            <a:avLst/>
          </a:prstGeom>
        </p:spPr>
        <p:txBody>
          <a:bodyPr wrap="square">
            <a:spAutoFit/>
          </a:bodyPr>
          <a:lstStyle/>
          <a:p>
            <a:pPr algn="just"/>
            <a:r>
              <a:rPr lang="es-ES" i="1" dirty="0">
                <a:solidFill>
                  <a:srgbClr val="895D1D"/>
                </a:solidFill>
              </a:rPr>
              <a:t>Delicadamente, con las puntas de los dedos , el curandero toma las termitas que el ayudante le pasa una a una. Las acerca al borde de la herida que trata de cerrar. El insecto las clava y en el mismo instante, el operador le arranca su tronco. La cabeza con los dientes queda fijada. Este es el primer punto de sutura. Coloca unas veinte de ellas a lo largo de la pared del estómago.</a:t>
            </a:r>
          </a:p>
        </p:txBody>
      </p:sp>
    </p:spTree>
    <p:extLst>
      <p:ext uri="{BB962C8B-B14F-4D97-AF65-F5344CB8AC3E}">
        <p14:creationId xmlns:p14="http://schemas.microsoft.com/office/powerpoint/2010/main" val="1777049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4294967295"/>
          </p:nvPr>
        </p:nvSpPr>
        <p:spPr>
          <a:xfrm>
            <a:off x="635017" y="740983"/>
            <a:ext cx="7747000" cy="1635623"/>
          </a:xfrm>
        </p:spPr>
        <p:txBody>
          <a:bodyPr>
            <a:normAutofit/>
          </a:bodyPr>
          <a:lstStyle/>
          <a:p>
            <a:pPr marL="0" indent="0" algn="just">
              <a:buNone/>
            </a:pPr>
            <a:r>
              <a:rPr lang="es-ES" sz="2000" i="1" dirty="0" smtClean="0">
                <a:solidFill>
                  <a:srgbClr val="895D1D"/>
                </a:solidFill>
              </a:rPr>
              <a:t>El curandero cierra la herida exterior con espinas de mimosa. Las cabezas de las termitas , que han servido para la sutura interna serán absorbidas , como hoy día se absorbe el catgut.                                          </a:t>
            </a:r>
          </a:p>
          <a:p>
            <a:pPr marL="0" indent="0" algn="just">
              <a:buNone/>
            </a:pPr>
            <a:endParaRPr lang="es-ES" sz="2000" b="1" i="1" dirty="0" smtClean="0">
              <a:solidFill>
                <a:srgbClr val="895D1D"/>
              </a:solidFill>
            </a:endParaRPr>
          </a:p>
        </p:txBody>
      </p:sp>
      <p:pic>
        <p:nvPicPr>
          <p:cNvPr id="4" name="Imagen 3" descr="espina mimos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8" y="1880865"/>
            <a:ext cx="2620647" cy="1965485"/>
          </a:xfrm>
          <a:prstGeom prst="rect">
            <a:avLst/>
          </a:prstGeom>
        </p:spPr>
      </p:pic>
      <p:pic>
        <p:nvPicPr>
          <p:cNvPr id="5" name="Imagen 4" descr="CAG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970" y="1880865"/>
            <a:ext cx="2937433" cy="1965485"/>
          </a:xfrm>
          <a:prstGeom prst="rect">
            <a:avLst/>
          </a:prstGeom>
        </p:spPr>
      </p:pic>
      <p:pic>
        <p:nvPicPr>
          <p:cNvPr id="6" name="Imagen 5" descr="GRAPA QUIRURGIC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737" y="3916109"/>
            <a:ext cx="3410808" cy="2395850"/>
          </a:xfrm>
          <a:prstGeom prst="rect">
            <a:avLst/>
          </a:prstGeom>
        </p:spPr>
      </p:pic>
    </p:spTree>
    <p:extLst>
      <p:ext uri="{BB962C8B-B14F-4D97-AF65-F5344CB8AC3E}">
        <p14:creationId xmlns:p14="http://schemas.microsoft.com/office/powerpoint/2010/main" val="1456554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dirty="0" smtClean="0"/>
              <a:t>MEDICINA EN LA EDAD MEDIA</a:t>
            </a:r>
            <a:endParaRPr lang="es-ES" sz="3600" b="1" dirty="0"/>
          </a:p>
        </p:txBody>
      </p:sp>
      <p:sp>
        <p:nvSpPr>
          <p:cNvPr id="3" name="Marcador de contenido 2"/>
          <p:cNvSpPr>
            <a:spLocks noGrp="1"/>
          </p:cNvSpPr>
          <p:nvPr>
            <p:ph idx="1"/>
          </p:nvPr>
        </p:nvSpPr>
        <p:spPr/>
        <p:txBody>
          <a:bodyPr>
            <a:normAutofit fontScale="92500"/>
          </a:bodyPr>
          <a:lstStyle/>
          <a:p>
            <a:pPr algn="just"/>
            <a:r>
              <a:rPr lang="es-ES" b="1" dirty="0" smtClean="0">
                <a:solidFill>
                  <a:schemeClr val="tx2"/>
                </a:solidFill>
              </a:rPr>
              <a:t>Se inicia en el año 476 </a:t>
            </a:r>
            <a:r>
              <a:rPr lang="es-ES" b="1" dirty="0" err="1" smtClean="0">
                <a:solidFill>
                  <a:schemeClr val="tx2"/>
                </a:solidFill>
              </a:rPr>
              <a:t>d.C</a:t>
            </a:r>
            <a:r>
              <a:rPr lang="es-ES" b="1" dirty="0" smtClean="0">
                <a:solidFill>
                  <a:schemeClr val="tx2"/>
                </a:solidFill>
              </a:rPr>
              <a:t> con la caída del Imperio romano y finaliza con el Descubrimiento de América (1492).</a:t>
            </a:r>
          </a:p>
          <a:p>
            <a:pPr algn="just"/>
            <a:r>
              <a:rPr lang="es-ES" b="1" dirty="0" smtClean="0">
                <a:solidFill>
                  <a:schemeClr val="tx2"/>
                </a:solidFill>
              </a:rPr>
              <a:t>En la Baja Edad Media, los monasterios recogieron y transmitieron conocimientos con la veneración por lo </a:t>
            </a:r>
            <a:r>
              <a:rPr lang="es-ES" b="1" dirty="0" smtClean="0">
                <a:solidFill>
                  <a:srgbClr val="895D1D"/>
                </a:solidFill>
              </a:rPr>
              <a:t>antiguo.</a:t>
            </a:r>
          </a:p>
          <a:p>
            <a:pPr algn="just"/>
            <a:r>
              <a:rPr lang="es-ES" b="1" dirty="0">
                <a:solidFill>
                  <a:schemeClr val="tx2"/>
                </a:solidFill>
              </a:rPr>
              <a:t>Existe una fuerte connotación religiosa. </a:t>
            </a:r>
            <a:endParaRPr lang="es-ES" b="1" dirty="0" smtClean="0">
              <a:solidFill>
                <a:schemeClr val="tx2"/>
              </a:solidFill>
            </a:endParaRPr>
          </a:p>
          <a:p>
            <a:pPr algn="just"/>
            <a:r>
              <a:rPr lang="es-ES" b="1" dirty="0">
                <a:solidFill>
                  <a:schemeClr val="tx2"/>
                </a:solidFill>
              </a:rPr>
              <a:t>La medicina queda en manos de sacerdotes, obispos, clérigos… personas que carecían por completo de conocimientos médicos, pero que sabían leer.</a:t>
            </a:r>
          </a:p>
          <a:p>
            <a:pPr algn="just"/>
            <a:endParaRPr lang="es-ES" sz="2000" b="1" dirty="0">
              <a:solidFill>
                <a:schemeClr val="tx2"/>
              </a:solidFill>
            </a:endParaRPr>
          </a:p>
          <a:p>
            <a:pPr algn="just"/>
            <a:endParaRPr lang="es-ES" b="1" dirty="0" smtClean="0">
              <a:solidFill>
                <a:schemeClr val="tx2"/>
              </a:solidFill>
            </a:endParaRPr>
          </a:p>
          <a:p>
            <a:pPr algn="just"/>
            <a:endParaRPr lang="es-ES" b="1" dirty="0" smtClean="0">
              <a:solidFill>
                <a:schemeClr val="tx2"/>
              </a:solidFill>
            </a:endParaRPr>
          </a:p>
        </p:txBody>
      </p:sp>
    </p:spTree>
    <p:extLst>
      <p:ext uri="{BB962C8B-B14F-4D97-AF65-F5344CB8AC3E}">
        <p14:creationId xmlns:p14="http://schemas.microsoft.com/office/powerpoint/2010/main" val="429595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dirty="0" smtClean="0"/>
              <a:t>MEDICINA EN LA EDAD MEDIA</a:t>
            </a:r>
            <a:endParaRPr lang="es-ES" sz="3600" b="1" dirty="0"/>
          </a:p>
        </p:txBody>
      </p:sp>
      <p:sp>
        <p:nvSpPr>
          <p:cNvPr id="3" name="Marcador de contenido 2"/>
          <p:cNvSpPr>
            <a:spLocks noGrp="1"/>
          </p:cNvSpPr>
          <p:nvPr>
            <p:ph idx="1"/>
          </p:nvPr>
        </p:nvSpPr>
        <p:spPr/>
        <p:txBody>
          <a:bodyPr>
            <a:normAutofit/>
          </a:bodyPr>
          <a:lstStyle/>
          <a:p>
            <a:pPr algn="just"/>
            <a:r>
              <a:rPr lang="es-ES" b="1" dirty="0" smtClean="0">
                <a:solidFill>
                  <a:schemeClr val="tx2"/>
                </a:solidFill>
              </a:rPr>
              <a:t>Esto hizo que los monasterios asumieran parte de la asistencia médica.</a:t>
            </a:r>
          </a:p>
          <a:p>
            <a:pPr algn="just"/>
            <a:r>
              <a:rPr lang="es-ES" b="1" dirty="0" smtClean="0">
                <a:solidFill>
                  <a:schemeClr val="tx2"/>
                </a:solidFill>
              </a:rPr>
              <a:t>Se realiza una fuerte represión por parte de la Iglesia de la ciencia médica bajo la justificación de herejía. </a:t>
            </a:r>
          </a:p>
          <a:p>
            <a:pPr algn="just"/>
            <a:r>
              <a:rPr lang="es-ES" b="1" dirty="0" smtClean="0">
                <a:solidFill>
                  <a:schemeClr val="tx2"/>
                </a:solidFill>
              </a:rPr>
              <a:t>La medicina y los descubrimientos científicos se estancaron en este periodo de la Historia.</a:t>
            </a:r>
          </a:p>
          <a:p>
            <a:pPr algn="just"/>
            <a:r>
              <a:rPr lang="es-ES" b="1" dirty="0" smtClean="0">
                <a:solidFill>
                  <a:schemeClr val="tx2"/>
                </a:solidFill>
              </a:rPr>
              <a:t> La práctica de la cirugía de devalúa y es ejercida por profanos.</a:t>
            </a:r>
          </a:p>
        </p:txBody>
      </p:sp>
    </p:spTree>
    <p:extLst>
      <p:ext uri="{BB962C8B-B14F-4D97-AF65-F5344CB8AC3E}">
        <p14:creationId xmlns:p14="http://schemas.microsoft.com/office/powerpoint/2010/main" val="371535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dirty="0" smtClean="0"/>
              <a:t>MEDICINA EN LA EDAD MEDIA</a:t>
            </a:r>
            <a:endParaRPr lang="es-ES" sz="3600" b="1" dirty="0"/>
          </a:p>
        </p:txBody>
      </p:sp>
      <p:sp>
        <p:nvSpPr>
          <p:cNvPr id="3" name="Marcador de contenido 2"/>
          <p:cNvSpPr>
            <a:spLocks noGrp="1"/>
          </p:cNvSpPr>
          <p:nvPr>
            <p:ph idx="1"/>
          </p:nvPr>
        </p:nvSpPr>
        <p:spPr/>
        <p:txBody>
          <a:bodyPr>
            <a:normAutofit/>
          </a:bodyPr>
          <a:lstStyle/>
          <a:p>
            <a:pPr algn="just"/>
            <a:r>
              <a:rPr lang="es-ES" sz="2000" b="1" dirty="0" smtClean="0">
                <a:solidFill>
                  <a:schemeClr val="tx2"/>
                </a:solidFill>
              </a:rPr>
              <a:t>Todas las investigaciones médicas estaban reflejadas artísticamente por medio de miniaturas, que eran ilustraciones de lo que los profesionales médicos de la época consideraban teoría médica.</a:t>
            </a:r>
          </a:p>
        </p:txBody>
      </p:sp>
      <p:pic>
        <p:nvPicPr>
          <p:cNvPr id="4" name="Imagen 3" descr="manuscrito escuela saler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632" y="3608207"/>
            <a:ext cx="3608049" cy="2298036"/>
          </a:xfrm>
          <a:prstGeom prst="rect">
            <a:avLst/>
          </a:prstGeom>
        </p:spPr>
      </p:pic>
      <p:sp>
        <p:nvSpPr>
          <p:cNvPr id="5" name="Marcador de pie de página 4"/>
          <p:cNvSpPr>
            <a:spLocks noGrp="1"/>
          </p:cNvSpPr>
          <p:nvPr>
            <p:ph type="ftr" sz="quarter" idx="11"/>
          </p:nvPr>
        </p:nvSpPr>
        <p:spPr/>
        <p:txBody>
          <a:bodyPr/>
          <a:lstStyle/>
          <a:p>
            <a:r>
              <a:rPr lang="en-US" dirty="0" err="1" smtClean="0"/>
              <a:t>Manuscrito</a:t>
            </a:r>
            <a:r>
              <a:rPr lang="en-US" dirty="0" smtClean="0"/>
              <a:t> S.XIII </a:t>
            </a:r>
            <a:r>
              <a:rPr lang="en-US" dirty="0" err="1" smtClean="0"/>
              <a:t>Escuela</a:t>
            </a:r>
            <a:r>
              <a:rPr lang="en-US" dirty="0" smtClean="0"/>
              <a:t> de Salerno</a:t>
            </a:r>
            <a:endParaRPr lang="en-US" dirty="0"/>
          </a:p>
        </p:txBody>
      </p:sp>
    </p:spTree>
    <p:extLst>
      <p:ext uri="{BB962C8B-B14F-4D97-AF65-F5344CB8AC3E}">
        <p14:creationId xmlns:p14="http://schemas.microsoft.com/office/powerpoint/2010/main" val="648309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algn="just"/>
            <a:r>
              <a:rPr lang="es-ES" sz="2000" b="1" dirty="0" smtClean="0">
                <a:solidFill>
                  <a:srgbClr val="895D1D"/>
                </a:solidFill>
              </a:rPr>
              <a:t>El método usado principalmente para la curación de enfermedades era la sangría, con la utilización de sanguijuelas para la limpieza de la sangre de terminadas zonas del cuerpo o la </a:t>
            </a:r>
            <a:r>
              <a:rPr lang="es-ES" sz="2000" b="1" dirty="0" err="1" smtClean="0">
                <a:solidFill>
                  <a:srgbClr val="895D1D"/>
                </a:solidFill>
              </a:rPr>
              <a:t>venesección</a:t>
            </a:r>
            <a:r>
              <a:rPr lang="es-ES" sz="2000" b="1" dirty="0" smtClean="0">
                <a:solidFill>
                  <a:srgbClr val="895D1D"/>
                </a:solidFill>
              </a:rPr>
              <a:t>.</a:t>
            </a:r>
          </a:p>
          <a:p>
            <a:pPr marL="0" indent="0" algn="just">
              <a:buNone/>
            </a:pPr>
            <a:endParaRPr lang="es-ES" sz="2000" b="1" dirty="0">
              <a:solidFill>
                <a:srgbClr val="895D1D"/>
              </a:solidFill>
            </a:endParaRPr>
          </a:p>
        </p:txBody>
      </p:sp>
      <p:sp>
        <p:nvSpPr>
          <p:cNvPr id="3" name="Título 2"/>
          <p:cNvSpPr>
            <a:spLocks noGrp="1"/>
          </p:cNvSpPr>
          <p:nvPr>
            <p:ph type="title"/>
          </p:nvPr>
        </p:nvSpPr>
        <p:spPr/>
        <p:txBody>
          <a:bodyPr/>
          <a:lstStyle/>
          <a:p>
            <a:r>
              <a:rPr lang="es-ES" sz="3600" b="1" dirty="0"/>
              <a:t>MEDICINA EN LA EDAD MEDIA</a:t>
            </a:r>
            <a:endParaRPr lang="es-ES" sz="3600" dirty="0"/>
          </a:p>
        </p:txBody>
      </p:sp>
      <p:pic>
        <p:nvPicPr>
          <p:cNvPr id="4" name="Imagen 3" descr="SANGUIJUEL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24" y="3544186"/>
            <a:ext cx="1901952" cy="3078480"/>
          </a:xfrm>
          <a:prstGeom prst="rect">
            <a:avLst/>
          </a:prstGeom>
        </p:spPr>
      </p:pic>
      <p:pic>
        <p:nvPicPr>
          <p:cNvPr id="5" name="Imagen 4" descr="sanguijuela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743" y="3544186"/>
            <a:ext cx="3540474" cy="2298498"/>
          </a:xfrm>
          <a:prstGeom prst="rect">
            <a:avLst/>
          </a:prstGeom>
        </p:spPr>
      </p:pic>
      <p:pic>
        <p:nvPicPr>
          <p:cNvPr id="6" name="Imagen 5" descr="sangr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161" y="3544186"/>
            <a:ext cx="3053839" cy="2298498"/>
          </a:xfrm>
          <a:prstGeom prst="rect">
            <a:avLst/>
          </a:prstGeom>
        </p:spPr>
      </p:pic>
    </p:spTree>
    <p:extLst>
      <p:ext uri="{BB962C8B-B14F-4D97-AF65-F5344CB8AC3E}">
        <p14:creationId xmlns:p14="http://schemas.microsoft.com/office/powerpoint/2010/main" val="3578597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9247" y="2248347"/>
            <a:ext cx="7745505" cy="4005880"/>
          </a:xfrm>
        </p:spPr>
        <p:txBody>
          <a:bodyPr>
            <a:normAutofit/>
          </a:bodyPr>
          <a:lstStyle/>
          <a:p>
            <a:r>
              <a:rPr lang="es-ES" sz="2000" b="1" dirty="0" smtClean="0">
                <a:solidFill>
                  <a:srgbClr val="895D1D"/>
                </a:solidFill>
              </a:rPr>
              <a:t>Una de las principales causas de muerte durante la Edad Media fueron las plagas o epidemias.</a:t>
            </a:r>
          </a:p>
          <a:p>
            <a:r>
              <a:rPr lang="es-ES" sz="2000" b="1" dirty="0">
                <a:solidFill>
                  <a:srgbClr val="895D1D"/>
                </a:solidFill>
              </a:rPr>
              <a:t>L</a:t>
            </a:r>
            <a:r>
              <a:rPr lang="es-ES" sz="2000" b="1" dirty="0" smtClean="0">
                <a:solidFill>
                  <a:srgbClr val="895D1D"/>
                </a:solidFill>
              </a:rPr>
              <a:t>a PESTE NEGRA arrasó toda Europa. </a:t>
            </a:r>
          </a:p>
          <a:p>
            <a:r>
              <a:rPr lang="es-ES" sz="2000" b="1" dirty="0" smtClean="0">
                <a:solidFill>
                  <a:srgbClr val="895D1D"/>
                </a:solidFill>
              </a:rPr>
              <a:t>Las explicaciones que exponían el origen de esta epidemia:</a:t>
            </a:r>
          </a:p>
          <a:p>
            <a:pPr lvl="1"/>
            <a:r>
              <a:rPr lang="es-ES" sz="1800" b="1" dirty="0" smtClean="0">
                <a:solidFill>
                  <a:srgbClr val="895D1D"/>
                </a:solidFill>
              </a:rPr>
              <a:t>Se </a:t>
            </a:r>
            <a:r>
              <a:rPr lang="es-ES" sz="1800" b="1" dirty="0">
                <a:solidFill>
                  <a:srgbClr val="895D1D"/>
                </a:solidFill>
              </a:rPr>
              <a:t>c</a:t>
            </a:r>
            <a:r>
              <a:rPr lang="es-ES" sz="1800" b="1" dirty="0" smtClean="0">
                <a:solidFill>
                  <a:srgbClr val="895D1D"/>
                </a:solidFill>
              </a:rPr>
              <a:t>ulpó a los judíos de envenenar el agua y el aire.</a:t>
            </a:r>
          </a:p>
          <a:p>
            <a:pPr lvl="1"/>
            <a:r>
              <a:rPr lang="es-ES" sz="1800" b="1" dirty="0" smtClean="0">
                <a:solidFill>
                  <a:srgbClr val="895D1D"/>
                </a:solidFill>
              </a:rPr>
              <a:t>Se culpó a los astros.</a:t>
            </a:r>
          </a:p>
          <a:p>
            <a:pPr lvl="1"/>
            <a:r>
              <a:rPr lang="es-ES" sz="1800" b="1" dirty="0" smtClean="0">
                <a:solidFill>
                  <a:srgbClr val="895D1D"/>
                </a:solidFill>
              </a:rPr>
              <a:t>Castigo divino por los pecados de la humanidad.</a:t>
            </a:r>
          </a:p>
          <a:p>
            <a:pPr lvl="1"/>
            <a:r>
              <a:rPr lang="es-ES" sz="1800" b="1" dirty="0" smtClean="0">
                <a:solidFill>
                  <a:srgbClr val="895D1D"/>
                </a:solidFill>
              </a:rPr>
              <a:t>El origen </a:t>
            </a:r>
            <a:r>
              <a:rPr lang="es-ES" sz="1800" b="1" dirty="0">
                <a:solidFill>
                  <a:srgbClr val="895D1D"/>
                </a:solidFill>
              </a:rPr>
              <a:t>de la peste era la bacteria </a:t>
            </a:r>
            <a:r>
              <a:rPr lang="es-ES" sz="1800" b="1" i="1" dirty="0" err="1">
                <a:solidFill>
                  <a:srgbClr val="895D1D"/>
                </a:solidFill>
              </a:rPr>
              <a:t>Y</a:t>
            </a:r>
            <a:r>
              <a:rPr lang="es-ES" sz="1800" b="1" i="1" dirty="0" err="1" smtClean="0">
                <a:solidFill>
                  <a:srgbClr val="895D1D"/>
                </a:solidFill>
              </a:rPr>
              <a:t>ersinia</a:t>
            </a:r>
            <a:r>
              <a:rPr lang="es-ES" sz="1800" b="1" i="1" dirty="0" smtClean="0">
                <a:solidFill>
                  <a:srgbClr val="895D1D"/>
                </a:solidFill>
              </a:rPr>
              <a:t> </a:t>
            </a:r>
            <a:r>
              <a:rPr lang="es-ES" sz="1800" b="1" i="1" dirty="0" err="1">
                <a:solidFill>
                  <a:srgbClr val="895D1D"/>
                </a:solidFill>
              </a:rPr>
              <a:t>pestis</a:t>
            </a:r>
            <a:r>
              <a:rPr lang="es-ES" sz="1800" b="1" dirty="0">
                <a:solidFill>
                  <a:srgbClr val="895D1D"/>
                </a:solidFill>
              </a:rPr>
              <a:t>, que afectaba a las ratas negras y a otros roedores y se transmitía a través de los parásitos que vivían en esos animales, en especial las pulgas (</a:t>
            </a:r>
            <a:r>
              <a:rPr lang="es-ES" sz="1800" b="1" i="1" dirty="0" err="1">
                <a:solidFill>
                  <a:srgbClr val="895D1D"/>
                </a:solidFill>
              </a:rPr>
              <a:t>chenopsylla</a:t>
            </a:r>
            <a:r>
              <a:rPr lang="es-ES" sz="1800" b="1" i="1" dirty="0">
                <a:solidFill>
                  <a:srgbClr val="895D1D"/>
                </a:solidFill>
              </a:rPr>
              <a:t> </a:t>
            </a:r>
            <a:r>
              <a:rPr lang="es-ES" sz="1800" b="1" i="1" dirty="0" err="1">
                <a:solidFill>
                  <a:srgbClr val="895D1D"/>
                </a:solidFill>
              </a:rPr>
              <a:t>cheopis</a:t>
            </a:r>
            <a:r>
              <a:rPr lang="es-ES" sz="1800" b="1" dirty="0">
                <a:solidFill>
                  <a:srgbClr val="895D1D"/>
                </a:solidFill>
              </a:rPr>
              <a:t>)</a:t>
            </a:r>
            <a:endParaRPr lang="es-ES" sz="1800" b="1" dirty="0" smtClean="0">
              <a:solidFill>
                <a:srgbClr val="895D1D"/>
              </a:solidFill>
            </a:endParaRPr>
          </a:p>
        </p:txBody>
      </p:sp>
      <p:sp>
        <p:nvSpPr>
          <p:cNvPr id="3" name="Título 2"/>
          <p:cNvSpPr>
            <a:spLocks noGrp="1"/>
          </p:cNvSpPr>
          <p:nvPr>
            <p:ph type="title"/>
          </p:nvPr>
        </p:nvSpPr>
        <p:spPr/>
        <p:txBody>
          <a:bodyPr/>
          <a:lstStyle/>
          <a:p>
            <a:r>
              <a:rPr lang="es-ES" sz="3600" b="1" dirty="0"/>
              <a:t>MEDICINA EN LA EDAD MEDIA</a:t>
            </a:r>
            <a:endParaRPr lang="es-ES" sz="3600" dirty="0"/>
          </a:p>
        </p:txBody>
      </p:sp>
    </p:spTree>
    <p:extLst>
      <p:ext uri="{BB962C8B-B14F-4D97-AF65-F5344CB8AC3E}">
        <p14:creationId xmlns:p14="http://schemas.microsoft.com/office/powerpoint/2010/main" val="3964202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pic>
        <p:nvPicPr>
          <p:cNvPr id="5" name="Marcador de contenido 4" descr="Quirofano1.jpg"/>
          <p:cNvPicPr>
            <a:picLocks noGrp="1" noChangeAspect="1"/>
          </p:cNvPicPr>
          <p:nvPr>
            <p:ph idx="1"/>
          </p:nvPr>
        </p:nvPicPr>
        <p:blipFill>
          <a:blip r:embed="rId2">
            <a:extLst>
              <a:ext uri="{28A0092B-C50C-407E-A947-70E740481C1C}">
                <a14:useLocalDpi xmlns:a14="http://schemas.microsoft.com/office/drawing/2010/main" val="0"/>
              </a:ext>
            </a:extLst>
          </a:blip>
          <a:srcRect t="16626" b="16626"/>
          <a:stretch>
            <a:fillRect/>
          </a:stretch>
        </p:blipFill>
        <p:spPr/>
      </p:pic>
    </p:spTree>
    <p:extLst>
      <p:ext uri="{BB962C8B-B14F-4D97-AF65-F5344CB8AC3E}">
        <p14:creationId xmlns:p14="http://schemas.microsoft.com/office/powerpoint/2010/main" val="2244975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irugia laparoscopica.jpg"/>
          <p:cNvPicPr>
            <a:picLocks noGrp="1" noChangeAspect="1"/>
          </p:cNvPicPr>
          <p:nvPr>
            <p:ph idx="1"/>
          </p:nvPr>
        </p:nvPicPr>
        <p:blipFill>
          <a:blip r:embed="rId2">
            <a:extLst>
              <a:ext uri="{28A0092B-C50C-407E-A947-70E740481C1C}">
                <a14:useLocalDpi xmlns:a14="http://schemas.microsoft.com/office/drawing/2010/main" val="0"/>
              </a:ext>
            </a:extLst>
          </a:blip>
          <a:srcRect t="9867" b="9867"/>
          <a:stretch>
            <a:fillRect/>
          </a:stretch>
        </p:blipFill>
        <p:spPr/>
      </p:pic>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spTree>
    <p:extLst>
      <p:ext uri="{BB962C8B-B14F-4D97-AF65-F5344CB8AC3E}">
        <p14:creationId xmlns:p14="http://schemas.microsoft.com/office/powerpoint/2010/main" val="2066848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r>
              <a:rPr lang="es-ES" b="1" dirty="0" smtClean="0">
                <a:solidFill>
                  <a:srgbClr val="895D1D"/>
                </a:solidFill>
              </a:rPr>
              <a:t>- MEDICINA PRIMITIVA</a:t>
            </a:r>
          </a:p>
          <a:p>
            <a:endParaRPr lang="es-ES" b="1" dirty="0">
              <a:solidFill>
                <a:srgbClr val="895D1D"/>
              </a:solidFill>
            </a:endParaRPr>
          </a:p>
          <a:p>
            <a:r>
              <a:rPr lang="es-ES" b="1" dirty="0" smtClean="0">
                <a:solidFill>
                  <a:srgbClr val="895D1D"/>
                </a:solidFill>
              </a:rPr>
              <a:t>- MEDICINA EN LA EDAD MEDIA</a:t>
            </a:r>
          </a:p>
          <a:p>
            <a:endParaRPr lang="es-ES" b="1" dirty="0">
              <a:solidFill>
                <a:srgbClr val="895D1D"/>
              </a:solidFill>
            </a:endParaRPr>
          </a:p>
          <a:p>
            <a:r>
              <a:rPr lang="es-ES" b="1" dirty="0" smtClean="0">
                <a:solidFill>
                  <a:srgbClr val="895D1D"/>
                </a:solidFill>
              </a:rPr>
              <a:t>- MEDICINA CONTEMPORÁNEA.</a:t>
            </a:r>
            <a:endParaRPr lang="es-ES" dirty="0"/>
          </a:p>
        </p:txBody>
      </p:sp>
      <p:sp>
        <p:nvSpPr>
          <p:cNvPr id="2" name="Título 1"/>
          <p:cNvSpPr>
            <a:spLocks noGrp="1"/>
          </p:cNvSpPr>
          <p:nvPr>
            <p:ph type="title"/>
          </p:nvPr>
        </p:nvSpPr>
        <p:spPr/>
        <p:txBody>
          <a:bodyPr/>
          <a:lstStyle/>
          <a:p>
            <a:r>
              <a:rPr lang="es-ES" sz="3200" b="1" dirty="0" smtClean="0"/>
              <a:t>INDICE</a:t>
            </a:r>
            <a:endParaRPr lang="es-ES" sz="3200" b="1" dirty="0"/>
          </a:p>
        </p:txBody>
      </p:sp>
    </p:spTree>
    <p:extLst>
      <p:ext uri="{BB962C8B-B14F-4D97-AF65-F5344CB8AC3E}">
        <p14:creationId xmlns:p14="http://schemas.microsoft.com/office/powerpoint/2010/main" val="483299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pic>
        <p:nvPicPr>
          <p:cNvPr id="4" name="Marcador de contenido 3" descr="tac1.jpg"/>
          <p:cNvPicPr>
            <a:picLocks noGrp="1" noChangeAspect="1"/>
          </p:cNvPicPr>
          <p:nvPr>
            <p:ph idx="1"/>
          </p:nvPr>
        </p:nvPicPr>
        <p:blipFill>
          <a:blip r:embed="rId2">
            <a:extLst>
              <a:ext uri="{28A0092B-C50C-407E-A947-70E740481C1C}">
                <a14:useLocalDpi xmlns:a14="http://schemas.microsoft.com/office/drawing/2010/main" val="0"/>
              </a:ext>
            </a:extLst>
          </a:blip>
          <a:srcRect t="16626" b="16626"/>
          <a:stretch>
            <a:fillRect/>
          </a:stretch>
        </p:blipFill>
        <p:spPr/>
      </p:pic>
    </p:spTree>
    <p:extLst>
      <p:ext uri="{BB962C8B-B14F-4D97-AF65-F5344CB8AC3E}">
        <p14:creationId xmlns:p14="http://schemas.microsoft.com/office/powerpoint/2010/main" val="1901000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marL="0" indent="0">
              <a:buNone/>
            </a:pPr>
            <a:r>
              <a:rPr lang="es-ES" sz="2000" b="1" u="sng" dirty="0" smtClean="0">
                <a:solidFill>
                  <a:srgbClr val="895D1D"/>
                </a:solidFill>
              </a:rPr>
              <a:t>LOGROS DE LA MEDICINA</a:t>
            </a:r>
          </a:p>
          <a:p>
            <a:pPr marL="0" indent="0">
              <a:buNone/>
            </a:pPr>
            <a:endParaRPr lang="es-ES" sz="2000" b="1" u="sng" dirty="0" smtClean="0">
              <a:solidFill>
                <a:srgbClr val="895D1D"/>
              </a:solidFill>
            </a:endParaRPr>
          </a:p>
          <a:p>
            <a:pPr lvl="1"/>
            <a:r>
              <a:rPr lang="es-ES" sz="1800" b="1" dirty="0" smtClean="0">
                <a:solidFill>
                  <a:srgbClr val="895D1D"/>
                </a:solidFill>
              </a:rPr>
              <a:t>Erradicación de algunas enfermedades infecciosas (viruela..)</a:t>
            </a:r>
          </a:p>
          <a:p>
            <a:pPr lvl="1"/>
            <a:r>
              <a:rPr lang="es-ES" sz="1800" b="1" dirty="0" smtClean="0">
                <a:solidFill>
                  <a:srgbClr val="895D1D"/>
                </a:solidFill>
              </a:rPr>
              <a:t>Tratamiento de enfermedades que antes se consideraban incurables.</a:t>
            </a:r>
          </a:p>
          <a:p>
            <a:pPr lvl="1"/>
            <a:r>
              <a:rPr lang="es-ES" sz="1800" b="1" dirty="0" smtClean="0">
                <a:solidFill>
                  <a:srgbClr val="895D1D"/>
                </a:solidFill>
              </a:rPr>
              <a:t>Mejora de la calidad de vida de los pacientes.</a:t>
            </a:r>
          </a:p>
          <a:p>
            <a:pPr lvl="1"/>
            <a:r>
              <a:rPr lang="es-ES" sz="1800" b="1" dirty="0" smtClean="0">
                <a:solidFill>
                  <a:srgbClr val="895D1D"/>
                </a:solidFill>
              </a:rPr>
              <a:t>Mejores recursos técnicos para el diagnóstico y tratamiento de las enfermedades.</a:t>
            </a:r>
          </a:p>
          <a:p>
            <a:pPr lvl="1"/>
            <a:r>
              <a:rPr lang="es-ES" sz="1800" b="1" dirty="0" smtClean="0">
                <a:solidFill>
                  <a:srgbClr val="895D1D"/>
                </a:solidFill>
              </a:rPr>
              <a:t>Aumento de la esperanza de vida.</a:t>
            </a:r>
          </a:p>
          <a:p>
            <a:pPr lvl="1"/>
            <a:r>
              <a:rPr lang="es-ES" sz="1800" b="1" dirty="0" smtClean="0">
                <a:solidFill>
                  <a:srgbClr val="895D1D"/>
                </a:solidFill>
              </a:rPr>
              <a:t>Avance de la medicina preventiva.</a:t>
            </a:r>
          </a:p>
          <a:p>
            <a:pPr marL="0" indent="0">
              <a:buNone/>
            </a:pPr>
            <a:endParaRPr lang="es-ES" sz="2000" b="1" dirty="0" smtClean="0">
              <a:solidFill>
                <a:srgbClr val="895D1D"/>
              </a:solidFill>
            </a:endParaRPr>
          </a:p>
          <a:p>
            <a:endParaRPr lang="es-ES" sz="2000" b="1" dirty="0">
              <a:solidFill>
                <a:srgbClr val="895D1D"/>
              </a:solidFill>
            </a:endParaRPr>
          </a:p>
        </p:txBody>
      </p:sp>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spTree>
    <p:extLst>
      <p:ext uri="{BB962C8B-B14F-4D97-AF65-F5344CB8AC3E}">
        <p14:creationId xmlns:p14="http://schemas.microsoft.com/office/powerpoint/2010/main" val="2807619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marL="0" indent="0">
              <a:buNone/>
            </a:pPr>
            <a:r>
              <a:rPr lang="es-ES" sz="2000" b="1" u="sng" dirty="0" smtClean="0">
                <a:solidFill>
                  <a:srgbClr val="895D1D"/>
                </a:solidFill>
              </a:rPr>
              <a:t>LOGROS DE LA MEDICINA</a:t>
            </a:r>
          </a:p>
          <a:p>
            <a:pPr marL="0" indent="0">
              <a:buNone/>
            </a:pPr>
            <a:r>
              <a:rPr lang="es-ES" sz="2000" b="1" dirty="0" smtClean="0">
                <a:solidFill>
                  <a:srgbClr val="895D1D"/>
                </a:solidFill>
              </a:rPr>
              <a:t>Tres logros IMPORTANTES:</a:t>
            </a:r>
          </a:p>
          <a:p>
            <a:pPr marL="0" indent="0">
              <a:buNone/>
            </a:pPr>
            <a:r>
              <a:rPr lang="es-ES" sz="2000" b="1" dirty="0">
                <a:solidFill>
                  <a:srgbClr val="895D1D"/>
                </a:solidFill>
              </a:rPr>
              <a:t> </a:t>
            </a:r>
            <a:r>
              <a:rPr lang="es-ES" sz="2000" b="1" dirty="0" smtClean="0">
                <a:solidFill>
                  <a:srgbClr val="895D1D"/>
                </a:solidFill>
              </a:rPr>
              <a:t> 1. Prevención de enfermedades infecciosas con el lavado de manos.</a:t>
            </a:r>
          </a:p>
          <a:p>
            <a:pPr marL="0" indent="0">
              <a:buNone/>
            </a:pPr>
            <a:endParaRPr lang="es-ES" sz="2000" b="1" dirty="0">
              <a:solidFill>
                <a:srgbClr val="895D1D"/>
              </a:solidFill>
            </a:endParaRPr>
          </a:p>
        </p:txBody>
      </p:sp>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pic>
        <p:nvPicPr>
          <p:cNvPr id="4" name="Imagen 3" descr="lavados de man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688" y="3617830"/>
            <a:ext cx="4175716" cy="3155978"/>
          </a:xfrm>
          <a:prstGeom prst="rect">
            <a:avLst/>
          </a:prstGeom>
        </p:spPr>
      </p:pic>
    </p:spTree>
    <p:extLst>
      <p:ext uri="{BB962C8B-B14F-4D97-AF65-F5344CB8AC3E}">
        <p14:creationId xmlns:p14="http://schemas.microsoft.com/office/powerpoint/2010/main" val="1666087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marL="0" indent="0">
              <a:buNone/>
            </a:pPr>
            <a:r>
              <a:rPr lang="es-ES" sz="2000" b="1" u="sng" dirty="0" smtClean="0">
                <a:solidFill>
                  <a:srgbClr val="895D1D"/>
                </a:solidFill>
              </a:rPr>
              <a:t>LOGROS DE LA MEDICINA</a:t>
            </a:r>
          </a:p>
          <a:p>
            <a:pPr marL="0" indent="0">
              <a:buNone/>
            </a:pPr>
            <a:r>
              <a:rPr lang="es-ES" sz="2000" b="1" dirty="0" smtClean="0">
                <a:solidFill>
                  <a:srgbClr val="895D1D"/>
                </a:solidFill>
              </a:rPr>
              <a:t> 2 . Vacunas</a:t>
            </a:r>
            <a:endParaRPr lang="es-ES" sz="2000" b="1" dirty="0">
              <a:solidFill>
                <a:srgbClr val="895D1D"/>
              </a:solidFill>
            </a:endParaRPr>
          </a:p>
        </p:txBody>
      </p:sp>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pic>
        <p:nvPicPr>
          <p:cNvPr id="5" name="Imagen 4" descr="vacuna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82" y="3127112"/>
            <a:ext cx="7572093" cy="3538450"/>
          </a:xfrm>
          <a:prstGeom prst="rect">
            <a:avLst/>
          </a:prstGeom>
        </p:spPr>
      </p:pic>
    </p:spTree>
    <p:extLst>
      <p:ext uri="{BB962C8B-B14F-4D97-AF65-F5344CB8AC3E}">
        <p14:creationId xmlns:p14="http://schemas.microsoft.com/office/powerpoint/2010/main" val="2400449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a:bodyPr>
          <a:lstStyle/>
          <a:p>
            <a:pPr marL="0" indent="0">
              <a:buNone/>
            </a:pPr>
            <a:r>
              <a:rPr lang="es-ES" sz="2000" b="1" u="sng" dirty="0" smtClean="0">
                <a:solidFill>
                  <a:srgbClr val="895D1D"/>
                </a:solidFill>
              </a:rPr>
              <a:t>LOGROS DE LA MEDICINA</a:t>
            </a:r>
          </a:p>
          <a:p>
            <a:pPr marL="0" indent="0">
              <a:buNone/>
            </a:pPr>
            <a:r>
              <a:rPr lang="es-ES" sz="2000" b="1" dirty="0" smtClean="0">
                <a:solidFill>
                  <a:srgbClr val="895D1D"/>
                </a:solidFill>
              </a:rPr>
              <a:t> 3. Antibioterapia</a:t>
            </a:r>
          </a:p>
          <a:p>
            <a:pPr marL="0" indent="0">
              <a:buNone/>
            </a:pPr>
            <a:endParaRPr lang="es-ES" sz="2000" b="1" dirty="0">
              <a:solidFill>
                <a:srgbClr val="895D1D"/>
              </a:solidFill>
            </a:endParaRPr>
          </a:p>
        </p:txBody>
      </p:sp>
      <p:sp>
        <p:nvSpPr>
          <p:cNvPr id="3" name="Título 2"/>
          <p:cNvSpPr>
            <a:spLocks noGrp="1"/>
          </p:cNvSpPr>
          <p:nvPr>
            <p:ph type="title"/>
          </p:nvPr>
        </p:nvSpPr>
        <p:spPr/>
        <p:txBody>
          <a:bodyPr/>
          <a:lstStyle/>
          <a:p>
            <a:r>
              <a:rPr lang="es-ES" sz="3200" b="1" dirty="0" smtClean="0">
                <a:solidFill>
                  <a:srgbClr val="895D1D"/>
                </a:solidFill>
              </a:rPr>
              <a:t>MEDICINA CONTEMPORANEA</a:t>
            </a:r>
            <a:endParaRPr lang="es-ES" sz="3200" b="1" dirty="0">
              <a:solidFill>
                <a:srgbClr val="895D1D"/>
              </a:solidFill>
            </a:endParaRPr>
          </a:p>
        </p:txBody>
      </p:sp>
      <p:pic>
        <p:nvPicPr>
          <p:cNvPr id="4" name="Imagen 3" descr="antibiotico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91" y="3009246"/>
            <a:ext cx="3238500" cy="3550476"/>
          </a:xfrm>
          <a:prstGeom prst="rect">
            <a:avLst/>
          </a:prstGeom>
        </p:spPr>
      </p:pic>
      <p:pic>
        <p:nvPicPr>
          <p:cNvPr id="6" name="Imagen 5" descr="antibioticos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160" y="3009246"/>
            <a:ext cx="3810000" cy="3556000"/>
          </a:xfrm>
          <a:prstGeom prst="rect">
            <a:avLst/>
          </a:prstGeom>
        </p:spPr>
      </p:pic>
    </p:spTree>
    <p:extLst>
      <p:ext uri="{BB962C8B-B14F-4D97-AF65-F5344CB8AC3E}">
        <p14:creationId xmlns:p14="http://schemas.microsoft.com/office/powerpoint/2010/main" val="1396066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smtClean="0"/>
              <a:t>GRACIAS</a:t>
            </a:r>
            <a:endParaRPr lang="es-ES" b="1" dirty="0"/>
          </a:p>
        </p:txBody>
      </p:sp>
      <p:sp>
        <p:nvSpPr>
          <p:cNvPr id="6" name="Marcador de texto 5"/>
          <p:cNvSpPr>
            <a:spLocks noGrp="1"/>
          </p:cNvSpPr>
          <p:nvPr>
            <p:ph type="body" sz="half" idx="2"/>
          </p:nvPr>
        </p:nvSpPr>
        <p:spPr/>
        <p:txBody>
          <a:bodyPr/>
          <a:lstStyle/>
          <a:p>
            <a:endParaRPr lang="es-ES" dirty="0"/>
          </a:p>
        </p:txBody>
      </p:sp>
      <p:pic>
        <p:nvPicPr>
          <p:cNvPr id="9" name="Marcador de posición de imagen 8" descr="sierra-nevada4-gran.jpg"/>
          <p:cNvPicPr>
            <a:picLocks noGrp="1" noChangeAspect="1"/>
          </p:cNvPicPr>
          <p:nvPr>
            <p:ph type="pic" idx="1"/>
          </p:nvPr>
        </p:nvPicPr>
        <p:blipFill>
          <a:blip r:embed="rId2">
            <a:extLst>
              <a:ext uri="{28A0092B-C50C-407E-A947-70E740481C1C}">
                <a14:useLocalDpi xmlns:a14="http://schemas.microsoft.com/office/drawing/2010/main" val="0"/>
              </a:ext>
            </a:extLst>
          </a:blip>
          <a:srcRect l="5801" r="5801"/>
          <a:stretch>
            <a:fillRect/>
          </a:stretch>
        </p:blipFill>
        <p:spPr/>
      </p:pic>
    </p:spTree>
    <p:extLst>
      <p:ext uri="{BB962C8B-B14F-4D97-AF65-F5344CB8AC3E}">
        <p14:creationId xmlns:p14="http://schemas.microsoft.com/office/powerpoint/2010/main" val="1978890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normAutofit fontScale="92500" lnSpcReduction="20000"/>
          </a:bodyPr>
          <a:lstStyle/>
          <a:p>
            <a:pPr algn="just"/>
            <a:r>
              <a:rPr lang="es-ES" b="1" dirty="0" smtClean="0">
                <a:solidFill>
                  <a:srgbClr val="895D1D"/>
                </a:solidFill>
              </a:rPr>
              <a:t>- Idea de la enfermedad como un fenómeno sobrenatural , por acción de demonios o por encantamiento.</a:t>
            </a:r>
          </a:p>
          <a:p>
            <a:pPr algn="just"/>
            <a:r>
              <a:rPr lang="es-ES" b="1" dirty="0">
                <a:solidFill>
                  <a:srgbClr val="895D1D"/>
                </a:solidFill>
              </a:rPr>
              <a:t>-</a:t>
            </a:r>
            <a:r>
              <a:rPr lang="es-ES" b="1" dirty="0" smtClean="0">
                <a:solidFill>
                  <a:srgbClr val="895D1D"/>
                </a:solidFill>
              </a:rPr>
              <a:t> El diagnóstico y tratamiento se hacían con elementos mágicos – religiosos. (lanzar huesos al aire, estados de trance del curandero…)</a:t>
            </a:r>
          </a:p>
          <a:p>
            <a:pPr algn="just"/>
            <a:r>
              <a:rPr lang="es-ES" b="1" dirty="0" smtClean="0">
                <a:solidFill>
                  <a:srgbClr val="895D1D"/>
                </a:solidFill>
              </a:rPr>
              <a:t>- Se hacían ceremonias, se recitaban plegarias , se golpeaba al paciente con ciertos objetos.</a:t>
            </a:r>
          </a:p>
          <a:p>
            <a:pPr algn="just"/>
            <a:r>
              <a:rPr lang="es-ES" b="1" dirty="0" smtClean="0">
                <a:solidFill>
                  <a:srgbClr val="895D1D"/>
                </a:solidFill>
              </a:rPr>
              <a:t>- Pero no siempre los medios usados por estos pueblos eran </a:t>
            </a:r>
            <a:r>
              <a:rPr lang="es-ES" b="1" smtClean="0">
                <a:solidFill>
                  <a:srgbClr val="895D1D"/>
                </a:solidFill>
              </a:rPr>
              <a:t>tan </a:t>
            </a:r>
            <a:r>
              <a:rPr lang="es-ES" b="1" smtClean="0">
                <a:solidFill>
                  <a:srgbClr val="895D1D"/>
                </a:solidFill>
              </a:rPr>
              <a:t>ineficaces</a:t>
            </a:r>
            <a:r>
              <a:rPr lang="es-ES" b="1" dirty="0" smtClean="0">
                <a:solidFill>
                  <a:srgbClr val="895D1D"/>
                </a:solidFill>
              </a:rPr>
              <a:t>. Vamos a comentar un pasaje sobre un hombre que había recibido una herida profunda de lanza en la región del estómago.</a:t>
            </a:r>
          </a:p>
          <a:p>
            <a:pPr marL="0" indent="0" algn="just">
              <a:buNone/>
            </a:pPr>
            <a:endParaRPr lang="es-ES" b="1" dirty="0">
              <a:solidFill>
                <a:srgbClr val="895D1D"/>
              </a:solidFill>
            </a:endParaRPr>
          </a:p>
        </p:txBody>
      </p:sp>
      <p:sp>
        <p:nvSpPr>
          <p:cNvPr id="3" name="Título 2"/>
          <p:cNvSpPr>
            <a:spLocks noGrp="1"/>
          </p:cNvSpPr>
          <p:nvPr>
            <p:ph type="title"/>
          </p:nvPr>
        </p:nvSpPr>
        <p:spPr/>
        <p:txBody>
          <a:bodyPr/>
          <a:lstStyle/>
          <a:p>
            <a:r>
              <a:rPr lang="es-ES" sz="3600" b="1" dirty="0" smtClean="0"/>
              <a:t>MEDICINA PRIMITIVA</a:t>
            </a:r>
            <a:endParaRPr lang="es-ES" sz="3600" b="1" dirty="0"/>
          </a:p>
        </p:txBody>
      </p:sp>
    </p:spTree>
    <p:extLst>
      <p:ext uri="{BB962C8B-B14F-4D97-AF65-F5344CB8AC3E}">
        <p14:creationId xmlns:p14="http://schemas.microsoft.com/office/powerpoint/2010/main" val="3762881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CACERIA PREHISTO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52" y="144328"/>
            <a:ext cx="8197488" cy="6321580"/>
          </a:xfrm>
          <a:prstGeom prst="rect">
            <a:avLst/>
          </a:prstGeom>
        </p:spPr>
      </p:pic>
    </p:spTree>
    <p:extLst>
      <p:ext uri="{BB962C8B-B14F-4D97-AF65-F5344CB8AC3E}">
        <p14:creationId xmlns:p14="http://schemas.microsoft.com/office/powerpoint/2010/main" val="1865565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CACERIA PREHISTORIA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73" y="259791"/>
            <a:ext cx="8341809" cy="6283092"/>
          </a:xfrm>
          <a:prstGeom prst="rect">
            <a:avLst/>
          </a:prstGeom>
        </p:spPr>
      </p:pic>
    </p:spTree>
    <p:extLst>
      <p:ext uri="{BB962C8B-B14F-4D97-AF65-F5344CB8AC3E}">
        <p14:creationId xmlns:p14="http://schemas.microsoft.com/office/powerpoint/2010/main" val="2916714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8490" y="204524"/>
            <a:ext cx="7756263" cy="1054250"/>
          </a:xfrm>
        </p:spPr>
        <p:txBody>
          <a:bodyPr/>
          <a:lstStyle/>
          <a:p>
            <a:r>
              <a:rPr lang="es-ES" sz="3600" b="1" dirty="0"/>
              <a:t>MEDICINA PRIMITIVA</a:t>
            </a:r>
            <a:endParaRPr lang="es-ES" sz="3600" dirty="0"/>
          </a:p>
        </p:txBody>
      </p:sp>
      <p:pic>
        <p:nvPicPr>
          <p:cNvPr id="8" name="Marcador de contenido 7" descr="herda por flecha.jpg"/>
          <p:cNvPicPr>
            <a:picLocks noGrp="1" noChangeAspect="1"/>
          </p:cNvPicPr>
          <p:nvPr>
            <p:ph idx="1"/>
          </p:nvPr>
        </p:nvPicPr>
        <p:blipFill>
          <a:blip r:embed="rId2">
            <a:extLst>
              <a:ext uri="{28A0092B-C50C-407E-A947-70E740481C1C}">
                <a14:useLocalDpi xmlns:a14="http://schemas.microsoft.com/office/drawing/2010/main" val="0"/>
              </a:ext>
            </a:extLst>
          </a:blip>
          <a:srcRect t="16132" b="16132"/>
          <a:stretch>
            <a:fillRect/>
          </a:stretch>
        </p:blipFill>
        <p:spPr/>
      </p:pic>
    </p:spTree>
    <p:extLst>
      <p:ext uri="{BB962C8B-B14F-4D97-AF65-F5344CB8AC3E}">
        <p14:creationId xmlns:p14="http://schemas.microsoft.com/office/powerpoint/2010/main" val="2567034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99248" y="2828836"/>
            <a:ext cx="7745505" cy="2934676"/>
          </a:xfrm>
        </p:spPr>
        <p:txBody>
          <a:bodyPr>
            <a:normAutofit fontScale="70000" lnSpcReduction="20000"/>
          </a:bodyPr>
          <a:lstStyle/>
          <a:p>
            <a:pPr marL="0" indent="0" algn="just">
              <a:buNone/>
            </a:pPr>
            <a:r>
              <a:rPr lang="es-ES" sz="2600" i="1" dirty="0" smtClean="0">
                <a:solidFill>
                  <a:schemeClr val="tx2"/>
                </a:solidFill>
              </a:rPr>
              <a:t>Dos hombres levantan al herido y lo llevan al patio. Le atan los brazos y las piernas. El curandero mete la mano en un líquido para probar su temperatura. Es manteca fundida. Una mujer quema hierbas bajo las parihuelas del paciente para alejar los espíritus ( y acaso los microbios) . Nosotros le llamaríamos la </a:t>
            </a:r>
            <a:r>
              <a:rPr lang="es-ES" sz="2600" b="1" i="1" dirty="0" smtClean="0">
                <a:solidFill>
                  <a:schemeClr val="tx2"/>
                </a:solidFill>
              </a:rPr>
              <a:t>antisepsia</a:t>
            </a:r>
            <a:r>
              <a:rPr lang="es-ES" sz="2600" i="1" dirty="0" smtClean="0">
                <a:solidFill>
                  <a:schemeClr val="tx2"/>
                </a:solidFill>
              </a:rPr>
              <a:t>. El curandero descubre la herida y pronuncia las primeras palabras de conjuro.</a:t>
            </a:r>
          </a:p>
          <a:p>
            <a:pPr marL="0" indent="0" algn="just">
              <a:buNone/>
            </a:pPr>
            <a:endParaRPr lang="es-ES" sz="2600" i="1" dirty="0" smtClean="0">
              <a:solidFill>
                <a:schemeClr val="tx2"/>
              </a:solidFill>
            </a:endParaRPr>
          </a:p>
          <a:p>
            <a:pPr marL="0" indent="0" algn="just">
              <a:buNone/>
            </a:pPr>
            <a:endParaRPr lang="es-ES" sz="2600" i="1" dirty="0">
              <a:solidFill>
                <a:schemeClr val="tx2"/>
              </a:solidFill>
            </a:endParaRPr>
          </a:p>
          <a:p>
            <a:pPr marL="0" indent="0" algn="just">
              <a:buNone/>
            </a:pPr>
            <a:endParaRPr lang="es-ES" sz="2600" i="1" dirty="0" smtClean="0">
              <a:solidFill>
                <a:schemeClr val="tx2"/>
              </a:solidFill>
            </a:endParaRPr>
          </a:p>
          <a:p>
            <a:pPr marL="0" indent="0" algn="just">
              <a:buNone/>
            </a:pPr>
            <a:r>
              <a:rPr lang="es-ES" sz="1400" i="1" dirty="0" smtClean="0">
                <a:solidFill>
                  <a:schemeClr val="tx2"/>
                </a:solidFill>
              </a:rPr>
              <a:t>				( </a:t>
            </a:r>
            <a:r>
              <a:rPr lang="es-ES" sz="1400" i="1" dirty="0">
                <a:solidFill>
                  <a:schemeClr val="tx2"/>
                </a:solidFill>
              </a:rPr>
              <a:t>Pasaje de Les </a:t>
            </a:r>
            <a:r>
              <a:rPr lang="es-ES" sz="1400" i="1" dirty="0" err="1">
                <a:solidFill>
                  <a:schemeClr val="tx2"/>
                </a:solidFill>
              </a:rPr>
              <a:t>secrets</a:t>
            </a:r>
            <a:r>
              <a:rPr lang="es-ES" sz="1400" i="1" dirty="0">
                <a:solidFill>
                  <a:schemeClr val="tx2"/>
                </a:solidFill>
              </a:rPr>
              <a:t> de la </a:t>
            </a:r>
            <a:r>
              <a:rPr lang="es-ES" sz="1400" i="1" dirty="0" err="1">
                <a:solidFill>
                  <a:schemeClr val="tx2"/>
                </a:solidFill>
              </a:rPr>
              <a:t>Mer</a:t>
            </a:r>
            <a:r>
              <a:rPr lang="es-ES" sz="1400" i="1" dirty="0">
                <a:solidFill>
                  <a:schemeClr val="tx2"/>
                </a:solidFill>
              </a:rPr>
              <a:t> Rouge de </a:t>
            </a:r>
            <a:r>
              <a:rPr lang="es-ES" sz="1400" i="1" dirty="0" err="1">
                <a:solidFill>
                  <a:schemeClr val="tx2"/>
                </a:solidFill>
              </a:rPr>
              <a:t>Monfroid</a:t>
            </a:r>
            <a:r>
              <a:rPr lang="es-ES" sz="1400" i="1" dirty="0">
                <a:solidFill>
                  <a:schemeClr val="tx2"/>
                </a:solidFill>
              </a:rPr>
              <a:t> )</a:t>
            </a:r>
          </a:p>
          <a:p>
            <a:pPr marL="0" indent="0" algn="just">
              <a:buNone/>
            </a:pPr>
            <a:endParaRPr lang="es-ES" sz="1800" i="1" dirty="0" smtClean="0">
              <a:solidFill>
                <a:schemeClr val="tx2"/>
              </a:solidFill>
            </a:endParaRPr>
          </a:p>
          <a:p>
            <a:pPr marL="0" indent="0" algn="just">
              <a:buNone/>
            </a:pPr>
            <a:r>
              <a:rPr lang="es-ES" sz="900" i="1" dirty="0" smtClean="0">
                <a:solidFill>
                  <a:schemeClr val="tx2"/>
                </a:solidFill>
              </a:rPr>
              <a:t>					( </a:t>
            </a:r>
          </a:p>
          <a:p>
            <a:pPr marL="0" indent="0" algn="just">
              <a:buNone/>
            </a:pPr>
            <a:r>
              <a:rPr lang="es-ES" sz="900" i="1" dirty="0" smtClean="0">
                <a:solidFill>
                  <a:schemeClr val="tx2"/>
                </a:solidFill>
              </a:rPr>
              <a:t>)</a:t>
            </a:r>
          </a:p>
        </p:txBody>
      </p:sp>
      <p:sp>
        <p:nvSpPr>
          <p:cNvPr id="3" name="Título 2"/>
          <p:cNvSpPr>
            <a:spLocks noGrp="1"/>
          </p:cNvSpPr>
          <p:nvPr>
            <p:ph type="title"/>
          </p:nvPr>
        </p:nvSpPr>
        <p:spPr/>
        <p:txBody>
          <a:bodyPr/>
          <a:lstStyle/>
          <a:p>
            <a:r>
              <a:rPr lang="es-ES" sz="2800" b="1" dirty="0" smtClean="0"/>
              <a:t>CIRUGÍA EN LA MEDICINA PRIMITIVA</a:t>
            </a:r>
            <a:endParaRPr lang="es-ES" sz="2800" b="1" dirty="0"/>
          </a:p>
        </p:txBody>
      </p:sp>
    </p:spTree>
    <p:extLst>
      <p:ext uri="{BB962C8B-B14F-4D97-AF65-F5344CB8AC3E}">
        <p14:creationId xmlns:p14="http://schemas.microsoft.com/office/powerpoint/2010/main" val="1002387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rido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8" y="86598"/>
            <a:ext cx="9028542" cy="6771402"/>
          </a:xfrm>
          <a:prstGeom prst="rect">
            <a:avLst/>
          </a:prstGeom>
        </p:spPr>
      </p:pic>
    </p:spTree>
    <p:extLst>
      <p:ext uri="{BB962C8B-B14F-4D97-AF65-F5344CB8AC3E}">
        <p14:creationId xmlns:p14="http://schemas.microsoft.com/office/powerpoint/2010/main" val="2404742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AGA SIL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3" y="309726"/>
            <a:ext cx="4013771" cy="4064000"/>
          </a:xfrm>
          <a:prstGeom prst="rect">
            <a:avLst/>
          </a:prstGeom>
        </p:spPr>
      </p:pic>
      <p:sp>
        <p:nvSpPr>
          <p:cNvPr id="9" name="Marcador de contenido 8"/>
          <p:cNvSpPr>
            <a:spLocks noGrp="1"/>
          </p:cNvSpPr>
          <p:nvPr>
            <p:ph idx="4294967295"/>
          </p:nvPr>
        </p:nvSpPr>
        <p:spPr>
          <a:xfrm>
            <a:off x="548424" y="2876945"/>
            <a:ext cx="8476510" cy="2905810"/>
          </a:xfrm>
        </p:spPr>
        <p:txBody>
          <a:bodyPr>
            <a:normAutofit fontScale="40000" lnSpcReduction="20000"/>
          </a:bodyPr>
          <a:lstStyle/>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solidFill>
                <a:schemeClr val="tx2"/>
              </a:solidFill>
            </a:endParaRPr>
          </a:p>
          <a:p>
            <a:pPr marL="0" indent="0">
              <a:buNone/>
            </a:pPr>
            <a:endParaRPr lang="es-ES" dirty="0" smtClean="0"/>
          </a:p>
          <a:p>
            <a:pPr marL="0" indent="0">
              <a:buNone/>
            </a:pPr>
            <a:endParaRPr lang="es-ES" dirty="0"/>
          </a:p>
          <a:p>
            <a:pPr marL="0" indent="0">
              <a:buNone/>
            </a:pPr>
            <a:endParaRPr lang="es-ES" dirty="0"/>
          </a:p>
          <a:p>
            <a:pPr marL="0" indent="0">
              <a:buNone/>
            </a:pPr>
            <a:endParaRPr lang="es-ES" b="1" i="1" dirty="0" smtClean="0">
              <a:solidFill>
                <a:srgbClr val="895D1D"/>
              </a:solidFill>
            </a:endParaRPr>
          </a:p>
          <a:p>
            <a:pPr marL="0" indent="0">
              <a:buNone/>
            </a:pPr>
            <a:endParaRPr lang="es-ES" b="1" i="1" dirty="0">
              <a:solidFill>
                <a:srgbClr val="895D1D"/>
              </a:solidFill>
            </a:endParaRPr>
          </a:p>
          <a:p>
            <a:pPr marL="0" indent="0">
              <a:buNone/>
            </a:pPr>
            <a:endParaRPr lang="es-ES" b="1" i="1" dirty="0" smtClean="0">
              <a:solidFill>
                <a:srgbClr val="895D1D"/>
              </a:solidFill>
            </a:endParaRPr>
          </a:p>
          <a:p>
            <a:pPr marL="0" indent="0">
              <a:buNone/>
            </a:pPr>
            <a:endParaRPr lang="es-ES" b="1" i="1" dirty="0">
              <a:solidFill>
                <a:srgbClr val="895D1D"/>
              </a:solidFill>
            </a:endParaRPr>
          </a:p>
          <a:p>
            <a:pPr marL="0" indent="0">
              <a:buNone/>
            </a:pPr>
            <a:endParaRPr lang="es-ES" b="1" i="1" dirty="0" smtClean="0">
              <a:solidFill>
                <a:srgbClr val="895D1D"/>
              </a:solidFill>
            </a:endParaRPr>
          </a:p>
          <a:p>
            <a:pPr marL="0" indent="0">
              <a:buNone/>
            </a:pPr>
            <a:endParaRPr lang="es-ES" b="1" i="1" dirty="0" smtClean="0">
              <a:solidFill>
                <a:srgbClr val="895D1D"/>
              </a:solidFill>
            </a:endParaRPr>
          </a:p>
          <a:p>
            <a:pPr marL="0" indent="0">
              <a:buNone/>
            </a:pPr>
            <a:r>
              <a:rPr lang="es-ES" sz="4500" i="1" dirty="0" smtClean="0">
                <a:solidFill>
                  <a:srgbClr val="895D1D"/>
                </a:solidFill>
              </a:rPr>
              <a:t>El curandero saca su daga grande y plana , la sumerge en la manteca en fusión. Luego desinfecta la herida, </a:t>
            </a:r>
            <a:r>
              <a:rPr lang="es-ES" sz="4500" i="1" dirty="0" err="1" smtClean="0">
                <a:solidFill>
                  <a:srgbClr val="895D1D"/>
                </a:solidFill>
              </a:rPr>
              <a:t>virtiendo</a:t>
            </a:r>
            <a:r>
              <a:rPr lang="es-ES" sz="4500" i="1" dirty="0" smtClean="0">
                <a:solidFill>
                  <a:srgbClr val="895D1D"/>
                </a:solidFill>
              </a:rPr>
              <a:t> la manteca </a:t>
            </a:r>
            <a:r>
              <a:rPr lang="es-ES" sz="4500" i="1" dirty="0" err="1" smtClean="0">
                <a:solidFill>
                  <a:srgbClr val="895D1D"/>
                </a:solidFill>
              </a:rPr>
              <a:t>hiviendo</a:t>
            </a:r>
            <a:r>
              <a:rPr lang="es-ES" sz="4500" i="1" dirty="0" smtClean="0">
                <a:solidFill>
                  <a:srgbClr val="895D1D"/>
                </a:solidFill>
              </a:rPr>
              <a:t> sobre ella</a:t>
            </a:r>
            <a:r>
              <a:rPr lang="es-ES" sz="4500" b="1" i="1" dirty="0" smtClean="0">
                <a:solidFill>
                  <a:srgbClr val="895D1D"/>
                </a:solidFill>
              </a:rPr>
              <a:t>…</a:t>
            </a:r>
          </a:p>
        </p:txBody>
      </p:sp>
      <p:pic>
        <p:nvPicPr>
          <p:cNvPr id="10" name="Imagen 9" descr="IMAGEN BISTU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675" y="309726"/>
            <a:ext cx="3761994" cy="4064000"/>
          </a:xfrm>
          <a:prstGeom prst="rect">
            <a:avLst/>
          </a:prstGeom>
        </p:spPr>
      </p:pic>
    </p:spTree>
    <p:extLst>
      <p:ext uri="{BB962C8B-B14F-4D97-AF65-F5344CB8AC3E}">
        <p14:creationId xmlns:p14="http://schemas.microsoft.com/office/powerpoint/2010/main" val="27937324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Cartoné.thmx</Template>
  <TotalTime>286</TotalTime>
  <Words>896</Words>
  <Application>Microsoft Macintosh PowerPoint</Application>
  <PresentationFormat>Presentación en pantalla (4:3)</PresentationFormat>
  <Paragraphs>96</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Cartoné</vt:lpstr>
      <vt:lpstr>UN PASEO POR LA HISTORIA DE LA MEDICINA</vt:lpstr>
      <vt:lpstr>INDICE</vt:lpstr>
      <vt:lpstr>MEDICINA PRIMITIVA</vt:lpstr>
      <vt:lpstr>Presentación de PowerPoint</vt:lpstr>
      <vt:lpstr>Presentación de PowerPoint</vt:lpstr>
      <vt:lpstr>MEDICINA PRIMITIVA</vt:lpstr>
      <vt:lpstr>CIRUGÍA EN LA MEDICINA PRIMITIVA</vt:lpstr>
      <vt:lpstr>Presentación de PowerPoint</vt:lpstr>
      <vt:lpstr>Presentación de PowerPoint</vt:lpstr>
      <vt:lpstr>Presentación de PowerPoint</vt:lpstr>
      <vt:lpstr>Presentación de PowerPoint</vt:lpstr>
      <vt:lpstr>Presentación de PowerPoint</vt:lpstr>
      <vt:lpstr>MEDICINA EN LA EDAD MEDIA</vt:lpstr>
      <vt:lpstr>MEDICINA EN LA EDAD MEDIA</vt:lpstr>
      <vt:lpstr>MEDICINA EN LA EDAD MEDIA</vt:lpstr>
      <vt:lpstr>MEDICINA EN LA EDAD MEDIA</vt:lpstr>
      <vt:lpstr>MEDICINA EN LA EDAD MEDIA</vt:lpstr>
      <vt:lpstr>MEDICINA CONTEMPORANEA</vt:lpstr>
      <vt:lpstr>MEDICINA CONTEMPORANEA</vt:lpstr>
      <vt:lpstr>MEDICINA CONTEMPORANEA</vt:lpstr>
      <vt:lpstr>MEDICINA CONTEMPORANEA</vt:lpstr>
      <vt:lpstr>MEDICINA CONTEMPORANEA</vt:lpstr>
      <vt:lpstr>MEDICINA CONTEMPORANEA</vt:lpstr>
      <vt:lpstr>MEDICINA CONTEMPORANEA</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PASEO POR LA HISTORIA DE LA MEDICINA</dc:title>
  <dc:creator>Agustin Caro Gomez</dc:creator>
  <cp:lastModifiedBy>Agustin Caro Gomez</cp:lastModifiedBy>
  <cp:revision>30</cp:revision>
  <cp:lastPrinted>2015-02-15T19:39:24Z</cp:lastPrinted>
  <dcterms:created xsi:type="dcterms:W3CDTF">2015-02-12T20:42:59Z</dcterms:created>
  <dcterms:modified xsi:type="dcterms:W3CDTF">2015-02-19T18:25:52Z</dcterms:modified>
</cp:coreProperties>
</file>